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11A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edg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6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Правописание Н-НН в суффиксах имен прилагательных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447800"/>
            <a:ext cx="14287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143000" y="1676400"/>
            <a:ext cx="653537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ELPHRG01.wav">
            <a:hlinkClick r:id="" action="ppaction://media"/>
          </p:cNvPr>
          <p:cNvPicPr>
            <a:picLocks noRot="1" noChangeAspect="1"/>
          </p:cNvPicPr>
          <p:nvPr>
            <a:wavAudioFile r:embed="rId1" name="ELPHRG01.wav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9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 smtClean="0">
                <a:solidFill>
                  <a:srgbClr val="7030A0"/>
                </a:solidFill>
              </a:rPr>
              <a:t>Правописание Н-НН в суффиксах имен прилагательных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>
                <a:solidFill>
                  <a:srgbClr val="7030A0"/>
                </a:solidFill>
              </a:rPr>
              <a:t>Неправильно</a:t>
            </a:r>
          </a:p>
          <a:p>
            <a:pPr>
              <a:buNone/>
            </a:pPr>
            <a:endParaRPr lang="ru-RU" sz="60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</a:rPr>
              <a:t>Правописание Н-НН в суффиксах имен прилагательных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911A2"/>
                </a:solidFill>
              </a:rPr>
              <a:t>4 задание. На месте пропуска нужно вставить – ЯН: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А) </a:t>
            </a:r>
            <a:r>
              <a:rPr lang="ru-RU" dirty="0" err="1" smtClean="0">
                <a:solidFill>
                  <a:srgbClr val="7030A0"/>
                </a:solidFill>
              </a:rPr>
              <a:t>серебр</a:t>
            </a:r>
            <a:r>
              <a:rPr lang="ru-RU" dirty="0" smtClean="0">
                <a:solidFill>
                  <a:srgbClr val="7030A0"/>
                </a:solidFill>
              </a:rPr>
              <a:t>…</a:t>
            </a:r>
            <a:r>
              <a:rPr lang="ru-RU" dirty="0" err="1" smtClean="0">
                <a:solidFill>
                  <a:srgbClr val="7030A0"/>
                </a:solidFill>
              </a:rPr>
              <a:t>ый</a:t>
            </a:r>
            <a:r>
              <a:rPr lang="ru-RU" dirty="0" smtClean="0">
                <a:solidFill>
                  <a:srgbClr val="7030A0"/>
                </a:solidFill>
              </a:rPr>
              <a:t> колокольчик;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Б) </a:t>
            </a:r>
            <a:r>
              <a:rPr lang="ru-RU" dirty="0" err="1" smtClean="0">
                <a:solidFill>
                  <a:srgbClr val="7030A0"/>
                </a:solidFill>
              </a:rPr>
              <a:t>стекл</a:t>
            </a:r>
            <a:r>
              <a:rPr lang="ru-RU" dirty="0" smtClean="0">
                <a:solidFill>
                  <a:srgbClr val="7030A0"/>
                </a:solidFill>
              </a:rPr>
              <a:t>…</a:t>
            </a:r>
            <a:r>
              <a:rPr lang="ru-RU" dirty="0" err="1" smtClean="0">
                <a:solidFill>
                  <a:srgbClr val="7030A0"/>
                </a:solidFill>
              </a:rPr>
              <a:t>ый</a:t>
            </a:r>
            <a:r>
              <a:rPr lang="ru-RU" dirty="0" smtClean="0">
                <a:solidFill>
                  <a:srgbClr val="7030A0"/>
                </a:solidFill>
              </a:rPr>
              <a:t> бокал;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В) клюкв…</a:t>
            </a:r>
            <a:r>
              <a:rPr lang="ru-RU" dirty="0" err="1" smtClean="0">
                <a:solidFill>
                  <a:srgbClr val="7030A0"/>
                </a:solidFill>
              </a:rPr>
              <a:t>ый</a:t>
            </a:r>
            <a:r>
              <a:rPr lang="ru-RU" dirty="0" smtClean="0">
                <a:solidFill>
                  <a:srgbClr val="7030A0"/>
                </a:solidFill>
              </a:rPr>
              <a:t> морс;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Г)врем…</a:t>
            </a:r>
            <a:r>
              <a:rPr lang="ru-RU" dirty="0" err="1" smtClean="0">
                <a:solidFill>
                  <a:srgbClr val="7030A0"/>
                </a:solidFill>
              </a:rPr>
              <a:t>ое</a:t>
            </a:r>
            <a:r>
              <a:rPr lang="ru-RU" dirty="0" smtClean="0">
                <a:solidFill>
                  <a:srgbClr val="7030A0"/>
                </a:solidFill>
              </a:rPr>
              <a:t> расписание.</a:t>
            </a:r>
          </a:p>
          <a:p>
            <a:pPr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71800" y="4876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В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28800" y="4876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Б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5800" y="4876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А</a:t>
            </a:r>
            <a:endParaRPr lang="ru-RU" dirty="0"/>
          </a:p>
        </p:txBody>
      </p:sp>
      <p:sp>
        <p:nvSpPr>
          <p:cNvPr id="8" name="Прямоугольник 7">
            <a:hlinkClick r:id="rId2" action="ppaction://hlinksldjump"/>
          </p:cNvPr>
          <p:cNvSpPr/>
          <p:nvPr/>
        </p:nvSpPr>
        <p:spPr>
          <a:xfrm>
            <a:off x="4114800" y="4876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Г</a:t>
            </a:r>
            <a:endParaRPr lang="ru-RU" dirty="0"/>
          </a:p>
        </p:txBody>
      </p:sp>
      <p:sp>
        <p:nvSpPr>
          <p:cNvPr id="9" name="Стрелка вправо 8">
            <a:hlinkClick r:id="rId4" action="ppaction://hlinksldjump"/>
          </p:cNvPr>
          <p:cNvSpPr/>
          <p:nvPr/>
        </p:nvSpPr>
        <p:spPr>
          <a:xfrm>
            <a:off x="6248400" y="54864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</a:rPr>
              <a:t>Правописание Н-НН в суффиксах имен прилагательных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>
                <a:solidFill>
                  <a:srgbClr val="C911A2"/>
                </a:solidFill>
              </a:rPr>
              <a:t>Правильно</a:t>
            </a:r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</a:rPr>
              <a:t>Правописание Н-НН в суффиксах имен прилагательных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>
                <a:solidFill>
                  <a:srgbClr val="7030A0"/>
                </a:solidFill>
              </a:rPr>
              <a:t>Неправильно</a:t>
            </a:r>
          </a:p>
          <a:p>
            <a:pPr>
              <a:buNone/>
            </a:pPr>
            <a:endParaRPr lang="ru-RU" sz="60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Молодец! Тест пройден!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05200" y="3200400"/>
            <a:ext cx="628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</a:rPr>
              <a:t>Правописание Н-НН в суффиксах имен прилагательных</a:t>
            </a:r>
            <a:endParaRPr lang="ru-RU" dirty="0"/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838200" y="49530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2057400" y="49530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Б</a:t>
            </a:r>
            <a:endParaRPr lang="ru-RU" dirty="0"/>
          </a:p>
        </p:txBody>
      </p:sp>
      <p:sp>
        <p:nvSpPr>
          <p:cNvPr id="8" name="Прямоугольник 7">
            <a:hlinkClick r:id="rId2" action="ppaction://hlinksldjump"/>
          </p:cNvPr>
          <p:cNvSpPr/>
          <p:nvPr/>
        </p:nvSpPr>
        <p:spPr>
          <a:xfrm>
            <a:off x="3276600" y="49530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В</a:t>
            </a:r>
            <a:endParaRPr lang="ru-RU" dirty="0"/>
          </a:p>
        </p:txBody>
      </p:sp>
      <p:sp>
        <p:nvSpPr>
          <p:cNvPr id="9" name="Прямоугольник 8">
            <a:hlinkClick r:id="rId4" action="ppaction://hlinksldjump"/>
          </p:cNvPr>
          <p:cNvSpPr/>
          <p:nvPr/>
        </p:nvSpPr>
        <p:spPr>
          <a:xfrm>
            <a:off x="4495800" y="49530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5" action="ppaction://hlinksldjump"/>
              </a:rPr>
              <a:t>Г</a:t>
            </a:r>
            <a:endParaRPr lang="ru-RU" dirty="0"/>
          </a:p>
        </p:txBody>
      </p:sp>
      <p:sp>
        <p:nvSpPr>
          <p:cNvPr id="10" name="Стрелка вправо 9">
            <a:hlinkClick r:id="rId6" action="ppaction://hlinksldjump"/>
          </p:cNvPr>
          <p:cNvSpPr/>
          <p:nvPr/>
        </p:nvSpPr>
        <p:spPr>
          <a:xfrm>
            <a:off x="6248400" y="57150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911A2"/>
                </a:solidFill>
              </a:rPr>
              <a:t>1 задание. Отметьте номер строчки, в которой во всех словах пишется Н: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А) </a:t>
            </a:r>
            <a:r>
              <a:rPr lang="ru-RU" dirty="0" err="1" smtClean="0">
                <a:solidFill>
                  <a:srgbClr val="7030A0"/>
                </a:solidFill>
              </a:rPr>
              <a:t>иностра</a:t>
            </a:r>
            <a:r>
              <a:rPr lang="ru-RU" dirty="0" smtClean="0">
                <a:solidFill>
                  <a:srgbClr val="7030A0"/>
                </a:solidFill>
              </a:rPr>
              <a:t>…</a:t>
            </a:r>
            <a:r>
              <a:rPr lang="ru-RU" dirty="0" err="1" smtClean="0">
                <a:solidFill>
                  <a:srgbClr val="7030A0"/>
                </a:solidFill>
              </a:rPr>
              <a:t>ый</a:t>
            </a:r>
            <a:r>
              <a:rPr lang="ru-RU" dirty="0" smtClean="0">
                <a:solidFill>
                  <a:srgbClr val="7030A0"/>
                </a:solidFill>
              </a:rPr>
              <a:t>, величестве…</a:t>
            </a:r>
            <a:r>
              <a:rPr lang="ru-RU" dirty="0" err="1" smtClean="0">
                <a:solidFill>
                  <a:srgbClr val="7030A0"/>
                </a:solidFill>
              </a:rPr>
              <a:t>ый</a:t>
            </a:r>
            <a:r>
              <a:rPr lang="ru-RU" dirty="0" smtClean="0">
                <a:solidFill>
                  <a:srgbClr val="7030A0"/>
                </a:solidFill>
              </a:rPr>
              <a:t>, соловьи…</a:t>
            </a:r>
            <a:r>
              <a:rPr lang="ru-RU" dirty="0" err="1" smtClean="0">
                <a:solidFill>
                  <a:srgbClr val="7030A0"/>
                </a:solidFill>
              </a:rPr>
              <a:t>ый</a:t>
            </a:r>
            <a:r>
              <a:rPr lang="ru-RU" dirty="0" smtClean="0">
                <a:solidFill>
                  <a:srgbClr val="7030A0"/>
                </a:solidFill>
              </a:rPr>
              <a:t>;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Б) </a:t>
            </a:r>
            <a:r>
              <a:rPr lang="ru-RU" dirty="0" err="1" smtClean="0">
                <a:solidFill>
                  <a:srgbClr val="7030A0"/>
                </a:solidFill>
              </a:rPr>
              <a:t>необыкнове</a:t>
            </a:r>
            <a:r>
              <a:rPr lang="ru-RU" dirty="0" smtClean="0">
                <a:solidFill>
                  <a:srgbClr val="7030A0"/>
                </a:solidFill>
              </a:rPr>
              <a:t>…</a:t>
            </a:r>
            <a:r>
              <a:rPr lang="ru-RU" dirty="0" err="1" smtClean="0">
                <a:solidFill>
                  <a:srgbClr val="7030A0"/>
                </a:solidFill>
              </a:rPr>
              <a:t>ый</a:t>
            </a:r>
            <a:r>
              <a:rPr lang="ru-RU" dirty="0" smtClean="0">
                <a:solidFill>
                  <a:srgbClr val="7030A0"/>
                </a:solidFill>
              </a:rPr>
              <a:t>, тополи…</a:t>
            </a:r>
            <a:r>
              <a:rPr lang="ru-RU" dirty="0" err="1" smtClean="0">
                <a:solidFill>
                  <a:srgbClr val="7030A0"/>
                </a:solidFill>
              </a:rPr>
              <a:t>ый</a:t>
            </a:r>
            <a:r>
              <a:rPr lang="ru-RU" dirty="0" smtClean="0">
                <a:solidFill>
                  <a:srgbClr val="7030A0"/>
                </a:solidFill>
              </a:rPr>
              <a:t>, пусты…</a:t>
            </a:r>
            <a:r>
              <a:rPr lang="ru-RU" dirty="0" err="1" smtClean="0">
                <a:solidFill>
                  <a:srgbClr val="7030A0"/>
                </a:solidFill>
              </a:rPr>
              <a:t>ый</a:t>
            </a:r>
            <a:r>
              <a:rPr lang="ru-RU" dirty="0" smtClean="0">
                <a:solidFill>
                  <a:srgbClr val="7030A0"/>
                </a:solidFill>
              </a:rPr>
              <a:t>;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В) искусстве…</a:t>
            </a:r>
            <a:r>
              <a:rPr lang="ru-RU" dirty="0" err="1" smtClean="0">
                <a:solidFill>
                  <a:srgbClr val="7030A0"/>
                </a:solidFill>
              </a:rPr>
              <a:t>ый</a:t>
            </a:r>
            <a:r>
              <a:rPr lang="ru-RU" dirty="0" smtClean="0">
                <a:solidFill>
                  <a:srgbClr val="7030A0"/>
                </a:solidFill>
              </a:rPr>
              <a:t>, бура…</a:t>
            </a:r>
            <a:r>
              <a:rPr lang="ru-RU" dirty="0" err="1" smtClean="0">
                <a:solidFill>
                  <a:srgbClr val="7030A0"/>
                </a:solidFill>
              </a:rPr>
              <a:t>ый</a:t>
            </a:r>
            <a:r>
              <a:rPr lang="ru-RU" dirty="0" smtClean="0">
                <a:solidFill>
                  <a:srgbClr val="7030A0"/>
                </a:solidFill>
              </a:rPr>
              <a:t>, ржа…ой;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Г) песоча…</a:t>
            </a:r>
            <a:r>
              <a:rPr lang="ru-RU" dirty="0" err="1" smtClean="0">
                <a:solidFill>
                  <a:srgbClr val="7030A0"/>
                </a:solidFill>
              </a:rPr>
              <a:t>ый</a:t>
            </a:r>
            <a:r>
              <a:rPr lang="ru-RU" dirty="0" smtClean="0">
                <a:solidFill>
                  <a:srgbClr val="7030A0"/>
                </a:solidFill>
              </a:rPr>
              <a:t>, соболи…</a:t>
            </a:r>
            <a:r>
              <a:rPr lang="ru-RU" dirty="0" err="1" smtClean="0">
                <a:solidFill>
                  <a:srgbClr val="7030A0"/>
                </a:solidFill>
              </a:rPr>
              <a:t>ый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  <a:r>
              <a:rPr lang="ru-RU" dirty="0" err="1" smtClean="0">
                <a:solidFill>
                  <a:srgbClr val="7030A0"/>
                </a:solidFill>
              </a:rPr>
              <a:t>румя</a:t>
            </a:r>
            <a:r>
              <a:rPr lang="ru-RU" dirty="0" smtClean="0">
                <a:solidFill>
                  <a:srgbClr val="7030A0"/>
                </a:solidFill>
              </a:rPr>
              <a:t>…</a:t>
            </a:r>
            <a:r>
              <a:rPr lang="ru-RU" dirty="0" err="1" smtClean="0">
                <a:solidFill>
                  <a:srgbClr val="7030A0"/>
                </a:solidFill>
              </a:rPr>
              <a:t>ый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</a:rPr>
              <a:t>Правописание Н-НН в суффиксах имен прилагательных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8800" dirty="0" smtClean="0">
                <a:solidFill>
                  <a:srgbClr val="C911A2"/>
                </a:solidFill>
              </a:rPr>
              <a:t>Правильно</a:t>
            </a:r>
            <a:endParaRPr lang="ru-RU" sz="8800" dirty="0">
              <a:solidFill>
                <a:srgbClr val="C911A2"/>
              </a:solidFill>
            </a:endParaRPr>
          </a:p>
        </p:txBody>
      </p:sp>
      <p:pic>
        <p:nvPicPr>
          <p:cNvPr id="6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</a:rPr>
              <a:t>Правописание Н-НН в суффиксах имен прилагательных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>
                <a:solidFill>
                  <a:srgbClr val="7030A0"/>
                </a:solidFill>
              </a:rPr>
              <a:t>Неправильно</a:t>
            </a:r>
            <a:endParaRPr lang="ru-RU" sz="6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</a:rPr>
              <a:t>Правописание Н-НН в суффиксах имен прилагательных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911A2"/>
                </a:solidFill>
              </a:rPr>
              <a:t>2 задание. Отметьте номер строчки, в которой во всех словах пишется НН: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А) </a:t>
            </a:r>
            <a:r>
              <a:rPr lang="ru-RU" dirty="0" err="1" smtClean="0">
                <a:solidFill>
                  <a:srgbClr val="7030A0"/>
                </a:solidFill>
              </a:rPr>
              <a:t>ю</a:t>
            </a:r>
            <a:r>
              <a:rPr lang="ru-RU" dirty="0" smtClean="0">
                <a:solidFill>
                  <a:srgbClr val="7030A0"/>
                </a:solidFill>
              </a:rPr>
              <a:t>…</a:t>
            </a:r>
            <a:r>
              <a:rPr lang="ru-RU" dirty="0" err="1" smtClean="0">
                <a:solidFill>
                  <a:srgbClr val="7030A0"/>
                </a:solidFill>
              </a:rPr>
              <a:t>ый</a:t>
            </a:r>
            <a:r>
              <a:rPr lang="ru-RU" dirty="0" smtClean="0">
                <a:solidFill>
                  <a:srgbClr val="7030A0"/>
                </a:solidFill>
              </a:rPr>
              <a:t>, весе…</a:t>
            </a:r>
            <a:r>
              <a:rPr lang="ru-RU" dirty="0" err="1" smtClean="0">
                <a:solidFill>
                  <a:srgbClr val="7030A0"/>
                </a:solidFill>
              </a:rPr>
              <a:t>ий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  <a:r>
              <a:rPr lang="ru-RU" dirty="0" err="1" smtClean="0">
                <a:solidFill>
                  <a:srgbClr val="7030A0"/>
                </a:solidFill>
              </a:rPr>
              <a:t>лу</a:t>
            </a:r>
            <a:r>
              <a:rPr lang="ru-RU" dirty="0" smtClean="0">
                <a:solidFill>
                  <a:srgbClr val="7030A0"/>
                </a:solidFill>
              </a:rPr>
              <a:t>…</a:t>
            </a:r>
            <a:r>
              <a:rPr lang="ru-RU" dirty="0" err="1" smtClean="0">
                <a:solidFill>
                  <a:srgbClr val="7030A0"/>
                </a:solidFill>
              </a:rPr>
              <a:t>ый</a:t>
            </a:r>
            <a:r>
              <a:rPr lang="ru-RU" dirty="0" smtClean="0">
                <a:solidFill>
                  <a:srgbClr val="7030A0"/>
                </a:solidFill>
              </a:rPr>
              <a:t>;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Б) осе…</a:t>
            </a:r>
            <a:r>
              <a:rPr lang="ru-RU" dirty="0" err="1" smtClean="0">
                <a:solidFill>
                  <a:srgbClr val="7030A0"/>
                </a:solidFill>
              </a:rPr>
              <a:t>ий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  <a:r>
              <a:rPr lang="ru-RU" dirty="0" err="1" smtClean="0">
                <a:solidFill>
                  <a:srgbClr val="7030A0"/>
                </a:solidFill>
              </a:rPr>
              <a:t>лимо</a:t>
            </a:r>
            <a:r>
              <a:rPr lang="ru-RU" dirty="0" smtClean="0">
                <a:solidFill>
                  <a:srgbClr val="7030A0"/>
                </a:solidFill>
              </a:rPr>
              <a:t>…</a:t>
            </a:r>
            <a:r>
              <a:rPr lang="ru-RU" dirty="0" err="1" smtClean="0">
                <a:solidFill>
                  <a:srgbClr val="7030A0"/>
                </a:solidFill>
              </a:rPr>
              <a:t>ый</a:t>
            </a:r>
            <a:r>
              <a:rPr lang="ru-RU" dirty="0" smtClean="0">
                <a:solidFill>
                  <a:srgbClr val="7030A0"/>
                </a:solidFill>
              </a:rPr>
              <a:t>, были…</a:t>
            </a:r>
            <a:r>
              <a:rPr lang="ru-RU" dirty="0" err="1" smtClean="0">
                <a:solidFill>
                  <a:srgbClr val="7030A0"/>
                </a:solidFill>
              </a:rPr>
              <a:t>ый</a:t>
            </a:r>
            <a:r>
              <a:rPr lang="ru-RU" dirty="0" smtClean="0">
                <a:solidFill>
                  <a:srgbClr val="7030A0"/>
                </a:solidFill>
              </a:rPr>
              <a:t>;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В) </a:t>
            </a:r>
            <a:r>
              <a:rPr lang="ru-RU" dirty="0" err="1" smtClean="0">
                <a:solidFill>
                  <a:srgbClr val="7030A0"/>
                </a:solidFill>
              </a:rPr>
              <a:t>деревя</a:t>
            </a:r>
            <a:r>
              <a:rPr lang="ru-RU" dirty="0" smtClean="0">
                <a:solidFill>
                  <a:srgbClr val="7030A0"/>
                </a:solidFill>
              </a:rPr>
              <a:t>…</a:t>
            </a:r>
            <a:r>
              <a:rPr lang="ru-RU" dirty="0" err="1" smtClean="0">
                <a:solidFill>
                  <a:srgbClr val="7030A0"/>
                </a:solidFill>
              </a:rPr>
              <a:t>ый</a:t>
            </a:r>
            <a:r>
              <a:rPr lang="ru-RU" dirty="0" smtClean="0">
                <a:solidFill>
                  <a:srgbClr val="7030A0"/>
                </a:solidFill>
              </a:rPr>
              <a:t>, тыкве…</a:t>
            </a:r>
            <a:r>
              <a:rPr lang="ru-RU" dirty="0" err="1" smtClean="0">
                <a:solidFill>
                  <a:srgbClr val="7030A0"/>
                </a:solidFill>
              </a:rPr>
              <a:t>ый</a:t>
            </a:r>
            <a:r>
              <a:rPr lang="ru-RU" dirty="0" smtClean="0">
                <a:solidFill>
                  <a:srgbClr val="7030A0"/>
                </a:solidFill>
              </a:rPr>
              <a:t>, масля…</a:t>
            </a:r>
            <a:r>
              <a:rPr lang="ru-RU" dirty="0" err="1" smtClean="0">
                <a:solidFill>
                  <a:srgbClr val="7030A0"/>
                </a:solidFill>
              </a:rPr>
              <a:t>ый</a:t>
            </a:r>
            <a:r>
              <a:rPr lang="ru-RU" dirty="0" smtClean="0">
                <a:solidFill>
                  <a:srgbClr val="7030A0"/>
                </a:solidFill>
              </a:rPr>
              <a:t>;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Г) </a:t>
            </a:r>
            <a:r>
              <a:rPr lang="ru-RU" dirty="0" err="1" smtClean="0">
                <a:solidFill>
                  <a:srgbClr val="7030A0"/>
                </a:solidFill>
              </a:rPr>
              <a:t>стра</a:t>
            </a:r>
            <a:r>
              <a:rPr lang="ru-RU" dirty="0" smtClean="0">
                <a:solidFill>
                  <a:srgbClr val="7030A0"/>
                </a:solidFill>
              </a:rPr>
              <a:t>…</a:t>
            </a:r>
            <a:r>
              <a:rPr lang="ru-RU" dirty="0" err="1" smtClean="0">
                <a:solidFill>
                  <a:srgbClr val="7030A0"/>
                </a:solidFill>
              </a:rPr>
              <a:t>ый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  <a:r>
              <a:rPr lang="ru-RU" dirty="0" err="1" smtClean="0">
                <a:solidFill>
                  <a:srgbClr val="7030A0"/>
                </a:solidFill>
              </a:rPr>
              <a:t>безымя</a:t>
            </a:r>
            <a:r>
              <a:rPr lang="ru-RU" dirty="0" smtClean="0">
                <a:solidFill>
                  <a:srgbClr val="7030A0"/>
                </a:solidFill>
              </a:rPr>
              <a:t>…</a:t>
            </a:r>
            <a:r>
              <a:rPr lang="ru-RU" dirty="0" err="1" smtClean="0">
                <a:solidFill>
                  <a:srgbClr val="7030A0"/>
                </a:solidFill>
              </a:rPr>
              <a:t>ый</a:t>
            </a:r>
            <a:r>
              <a:rPr lang="ru-RU" dirty="0" smtClean="0">
                <a:solidFill>
                  <a:srgbClr val="7030A0"/>
                </a:solidFill>
              </a:rPr>
              <a:t>, голуби…</a:t>
            </a:r>
            <a:r>
              <a:rPr lang="ru-RU" dirty="0" err="1" smtClean="0">
                <a:solidFill>
                  <a:srgbClr val="7030A0"/>
                </a:solidFill>
              </a:rPr>
              <a:t>ый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90600" y="50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33600" y="50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Б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76600" y="50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В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419600" y="502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Г</a:t>
            </a:r>
            <a:endParaRPr lang="ru-RU" dirty="0"/>
          </a:p>
        </p:txBody>
      </p:sp>
      <p:sp>
        <p:nvSpPr>
          <p:cNvPr id="9" name="Стрелка вправо 8">
            <a:hlinkClick r:id="rId4" action="ppaction://hlinksldjump"/>
          </p:cNvPr>
          <p:cNvSpPr/>
          <p:nvPr/>
        </p:nvSpPr>
        <p:spPr>
          <a:xfrm>
            <a:off x="6096000" y="54864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</a:rPr>
              <a:t>Правописание Н-НН в суффиксах имен прилагательных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6000" dirty="0" smtClean="0">
                <a:solidFill>
                  <a:srgbClr val="C911A2"/>
                </a:solidFill>
              </a:rPr>
              <a:t>Правильно</a:t>
            </a:r>
          </a:p>
          <a:p>
            <a:endParaRPr lang="ru-RU" dirty="0"/>
          </a:p>
        </p:txBody>
      </p:sp>
      <p:pic>
        <p:nvPicPr>
          <p:cNvPr id="7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 smtClean="0">
                <a:solidFill>
                  <a:srgbClr val="7030A0"/>
                </a:solidFill>
              </a:rPr>
              <a:t>Правописание Н-НН в суффиксах имен прилагательных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>
                <a:solidFill>
                  <a:srgbClr val="7030A0"/>
                </a:solidFill>
              </a:rPr>
              <a:t>Неправильно</a:t>
            </a:r>
          </a:p>
          <a:p>
            <a:pPr>
              <a:buNone/>
            </a:pPr>
            <a:endParaRPr lang="ru-RU" sz="60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</a:rPr>
              <a:t>Правописание Н-НН в суффиксах имен прилагательных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911A2"/>
                </a:solidFill>
              </a:rPr>
              <a:t>3 задание. На месте пропуска вставить –ЕН:</a:t>
            </a:r>
          </a:p>
          <a:p>
            <a:pPr>
              <a:buNone/>
            </a:pPr>
            <a:r>
              <a:rPr lang="ru-RU" dirty="0" smtClean="0">
                <a:solidFill>
                  <a:srgbClr val="C911A2"/>
                </a:solidFill>
              </a:rPr>
              <a:t>А) кож…</a:t>
            </a:r>
            <a:r>
              <a:rPr lang="ru-RU" dirty="0" err="1" smtClean="0">
                <a:solidFill>
                  <a:srgbClr val="C911A2"/>
                </a:solidFill>
              </a:rPr>
              <a:t>ая</a:t>
            </a:r>
            <a:r>
              <a:rPr lang="ru-RU" dirty="0" smtClean="0">
                <a:solidFill>
                  <a:srgbClr val="C911A2"/>
                </a:solidFill>
              </a:rPr>
              <a:t> куртка;</a:t>
            </a:r>
          </a:p>
          <a:p>
            <a:pPr>
              <a:buNone/>
            </a:pPr>
            <a:r>
              <a:rPr lang="ru-RU" dirty="0" smtClean="0">
                <a:solidFill>
                  <a:srgbClr val="C911A2"/>
                </a:solidFill>
              </a:rPr>
              <a:t>Б) солом…</a:t>
            </a:r>
            <a:r>
              <a:rPr lang="ru-RU" dirty="0" err="1" smtClean="0">
                <a:solidFill>
                  <a:srgbClr val="C911A2"/>
                </a:solidFill>
              </a:rPr>
              <a:t>ое</a:t>
            </a:r>
            <a:r>
              <a:rPr lang="ru-RU" dirty="0" smtClean="0">
                <a:solidFill>
                  <a:srgbClr val="C911A2"/>
                </a:solidFill>
              </a:rPr>
              <a:t> пугало;</a:t>
            </a:r>
          </a:p>
          <a:p>
            <a:pPr>
              <a:buNone/>
            </a:pPr>
            <a:r>
              <a:rPr lang="ru-RU" dirty="0" smtClean="0">
                <a:solidFill>
                  <a:srgbClr val="C911A2"/>
                </a:solidFill>
              </a:rPr>
              <a:t>В) </a:t>
            </a:r>
            <a:r>
              <a:rPr lang="ru-RU" dirty="0" err="1" smtClean="0">
                <a:solidFill>
                  <a:srgbClr val="C911A2"/>
                </a:solidFill>
              </a:rPr>
              <a:t>ветр</a:t>
            </a:r>
            <a:r>
              <a:rPr lang="ru-RU" dirty="0" smtClean="0">
                <a:solidFill>
                  <a:srgbClr val="C911A2"/>
                </a:solidFill>
              </a:rPr>
              <a:t>…</a:t>
            </a:r>
            <a:r>
              <a:rPr lang="ru-RU" dirty="0" err="1" smtClean="0">
                <a:solidFill>
                  <a:srgbClr val="C911A2"/>
                </a:solidFill>
              </a:rPr>
              <a:t>ая</a:t>
            </a:r>
            <a:r>
              <a:rPr lang="ru-RU" dirty="0" smtClean="0">
                <a:solidFill>
                  <a:srgbClr val="C911A2"/>
                </a:solidFill>
              </a:rPr>
              <a:t> мельница;</a:t>
            </a:r>
          </a:p>
          <a:p>
            <a:pPr>
              <a:buNone/>
            </a:pPr>
            <a:r>
              <a:rPr lang="ru-RU" dirty="0" smtClean="0">
                <a:solidFill>
                  <a:srgbClr val="C911A2"/>
                </a:solidFill>
              </a:rPr>
              <a:t>Г) ран…</a:t>
            </a:r>
            <a:r>
              <a:rPr lang="ru-RU" dirty="0" err="1" smtClean="0">
                <a:solidFill>
                  <a:srgbClr val="C911A2"/>
                </a:solidFill>
              </a:rPr>
              <a:t>ый</a:t>
            </a:r>
            <a:r>
              <a:rPr lang="ru-RU" dirty="0" smtClean="0">
                <a:solidFill>
                  <a:srgbClr val="C911A2"/>
                </a:solidFill>
              </a:rPr>
              <a:t> человек.</a:t>
            </a:r>
            <a:endParaRPr lang="ru-RU" dirty="0">
              <a:solidFill>
                <a:srgbClr val="C911A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5800" y="4495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28800" y="4495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Б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48000" y="4495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В</a:t>
            </a:r>
            <a:endParaRPr lang="ru-RU" dirty="0"/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4267200" y="4495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8" name="Стрелка вправо 7">
            <a:hlinkClick r:id="rId3" action="ppaction://hlinksldjump"/>
          </p:cNvPr>
          <p:cNvSpPr/>
          <p:nvPr/>
        </p:nvSpPr>
        <p:spPr>
          <a:xfrm>
            <a:off x="6248400" y="51816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 smtClean="0">
                <a:solidFill>
                  <a:srgbClr val="7030A0"/>
                </a:solidFill>
              </a:rPr>
              <a:t>Правописание Н-НН в суффиксах имен прилагательных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6000" dirty="0" smtClean="0">
                <a:solidFill>
                  <a:srgbClr val="C911A2"/>
                </a:solidFill>
              </a:rPr>
              <a:t>Правильно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85</TotalTime>
  <Words>260</Words>
  <PresentationFormat>Экран (4:3)</PresentationFormat>
  <Paragraphs>58</Paragraphs>
  <Slides>14</Slides>
  <Notes>0</Notes>
  <HiddenSlides>8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Правописание Н-НН в суффиксах имен прилагательных</vt:lpstr>
      <vt:lpstr>Правописание Н-НН в суффиксах имен прилагательных</vt:lpstr>
      <vt:lpstr>Правописание Н-НН в суффиксах имен прилагательных</vt:lpstr>
      <vt:lpstr>Правописание Н-НН в суффиксах имен прилагательных</vt:lpstr>
      <vt:lpstr>Правописание Н-НН в суффиксах имен прилагательных</vt:lpstr>
      <vt:lpstr>Правописание Н-НН в суффиксах имен прилагательных</vt:lpstr>
      <vt:lpstr>Правописание Н-НН в суффиксах имен прилагательных</vt:lpstr>
      <vt:lpstr>Правописание Н-НН в суффиксах имен прилагательных</vt:lpstr>
      <vt:lpstr>Правописание Н-НН в суффиксах имен прилагательных</vt:lpstr>
      <vt:lpstr>Правописание Н-НН в суффиксах имен прилагательных</vt:lpstr>
      <vt:lpstr>Правописание Н-НН в суффиксах имен прилагательных</vt:lpstr>
      <vt:lpstr>Правописание Н-НН в суффиксах имен прилагательных</vt:lpstr>
      <vt:lpstr>Правописание Н-НН в суффиксах имен прилагательных</vt:lpstr>
      <vt:lpstr>Молодец! Тест пройден!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Н-НН в суффиксах имен прилагательных</dc:title>
  <cp:lastModifiedBy>Admin</cp:lastModifiedBy>
  <cp:revision>16</cp:revision>
  <dcterms:modified xsi:type="dcterms:W3CDTF">2012-01-17T15:44:29Z</dcterms:modified>
</cp:coreProperties>
</file>